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670550" cx="10080625"/>
  <p:notesSz cx="7559675" cy="10691800"/>
  <p:embeddedFontLst>
    <p:embeddedFont>
      <p:font typeface="Ubuntu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5FABD8-C6ED-4BA7-AE97-0389BD1B46A3}">
  <a:tblStyle styleId="{295FABD8-C6ED-4BA7-AE97-0389BD1B46A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Ubuntu-bold.fntdata"/><Relationship Id="rId10" Type="http://schemas.openxmlformats.org/officeDocument/2006/relationships/slide" Target="slides/slide4.xml"/><Relationship Id="rId54" Type="http://schemas.openxmlformats.org/officeDocument/2006/relationships/font" Target="fonts/Ubuntu-regular.fntdata"/><Relationship Id="rId13" Type="http://schemas.openxmlformats.org/officeDocument/2006/relationships/slide" Target="slides/slide7.xml"/><Relationship Id="rId57" Type="http://schemas.openxmlformats.org/officeDocument/2006/relationships/font" Target="fonts/Ubuntu-boldItalic.fntdata"/><Relationship Id="rId12" Type="http://schemas.openxmlformats.org/officeDocument/2006/relationships/slide" Target="slides/slide6.xml"/><Relationship Id="rId56" Type="http://schemas.openxmlformats.org/officeDocument/2006/relationships/font" Target="fonts/Ubuntu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931c65610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7931c65610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931c65610_0_6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7931c65610_0_6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6" name="Google Shape;346;p3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5426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3260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4000" y="3260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152680" y="3260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542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571200" y="1542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638040" y="1542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04000" y="3260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571200" y="3260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6638040" y="3260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subTitle"/>
          </p:nvPr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504000" y="1542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2" type="body"/>
          </p:nvPr>
        </p:nvSpPr>
        <p:spPr>
          <a:xfrm>
            <a:off x="5152680" y="1542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504000" y="10080"/>
            <a:ext cx="9071640" cy="6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50400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5152680" y="1542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3" type="body"/>
          </p:nvPr>
        </p:nvSpPr>
        <p:spPr>
          <a:xfrm>
            <a:off x="504000" y="3260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504000" y="1542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515268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3" type="body"/>
          </p:nvPr>
        </p:nvSpPr>
        <p:spPr>
          <a:xfrm>
            <a:off x="5152680" y="3260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50400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515268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3" type="body"/>
          </p:nvPr>
        </p:nvSpPr>
        <p:spPr>
          <a:xfrm>
            <a:off x="504000" y="3260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504000" y="154260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504000" y="3260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50400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2" type="body"/>
          </p:nvPr>
        </p:nvSpPr>
        <p:spPr>
          <a:xfrm>
            <a:off x="515268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3" type="body"/>
          </p:nvPr>
        </p:nvSpPr>
        <p:spPr>
          <a:xfrm>
            <a:off x="504000" y="3260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4" type="body"/>
          </p:nvPr>
        </p:nvSpPr>
        <p:spPr>
          <a:xfrm>
            <a:off x="5152680" y="3260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504000" y="1542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2" type="body"/>
          </p:nvPr>
        </p:nvSpPr>
        <p:spPr>
          <a:xfrm>
            <a:off x="3571200" y="1542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3" type="body"/>
          </p:nvPr>
        </p:nvSpPr>
        <p:spPr>
          <a:xfrm>
            <a:off x="6638040" y="154260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4" type="body"/>
          </p:nvPr>
        </p:nvSpPr>
        <p:spPr>
          <a:xfrm>
            <a:off x="504000" y="3260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5" type="body"/>
          </p:nvPr>
        </p:nvSpPr>
        <p:spPr>
          <a:xfrm>
            <a:off x="3571200" y="3260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6" type="body"/>
          </p:nvPr>
        </p:nvSpPr>
        <p:spPr>
          <a:xfrm>
            <a:off x="6638040" y="3260160"/>
            <a:ext cx="292068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4000" y="1542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152680" y="1542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10080"/>
            <a:ext cx="9071640" cy="6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152680" y="1542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4000" y="3260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542600"/>
            <a:ext cx="442692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326016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542600"/>
            <a:ext cx="442692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3260160"/>
            <a:ext cx="9071640" cy="156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695360" y="5437080"/>
            <a:ext cx="2348280" cy="23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822960" y="21031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48640" y="402696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7699320" y="5394960"/>
            <a:ext cx="234828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 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hyperlink" Target="https://github.com/chatox/data-mining-course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www.floodmap.net/elevation/ElevationMap/?gi=312145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hyperlink" Target="https://cs.nju.edu.cn/zlj/Course/DM_15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s.nju.edu.cn/zlj/Course/DM_15.html" TargetMode="External"/><Relationship Id="rId4" Type="http://schemas.openxmlformats.org/officeDocument/2006/relationships/hyperlink" Target="http://infolab.stanford.edu/~ullman/mmds/ch1n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upfbarcelona.padlet.org/chato/tt02-questions-ty8koiq58b7ibe63" TargetMode="External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hyperlink" Target="http://www.sthda.com/english/articles/tag/pam-clustering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hyperlink" Target="http://www.sthda.com/english/articles/tag/pam-clustering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hyperlink" Target="https://www.kdnuggets.com/2017/01/3-methods-deal-outliers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kdnuggets.com/2017/01/3-methods-deal-outliers.html" TargetMode="External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upfbarcelona.padlet.org/chato/tt02-which-ones-are-data-mining-tasks-and-why-k5mk2h8vfd722ii9" TargetMode="External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upfbarcelona.padlet.org/chato/tt02-questions-ty8koiq58b7ibe63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hyperlink" Target="http://uc-r.github.io/creating-text-featur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/>
          <p:nvPr/>
        </p:nvSpPr>
        <p:spPr>
          <a:xfrm>
            <a:off x="210713" y="141574"/>
            <a:ext cx="9548700" cy="5387400"/>
          </a:xfrm>
          <a:prstGeom prst="rect">
            <a:avLst/>
          </a:prstGeom>
          <a:noFill/>
          <a:ln cap="flat" cmpd="sng" w="38150">
            <a:solidFill>
              <a:srgbClr val="C810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7"/>
          <p:cNvPicPr preferRelativeResize="0"/>
          <p:nvPr/>
        </p:nvPicPr>
        <p:blipFill rotWithShape="1">
          <a:blip r:embed="rId3">
            <a:alphaModFix/>
          </a:blip>
          <a:srcRect b="30042" l="7711" r="7550" t="29549"/>
          <a:stretch/>
        </p:blipFill>
        <p:spPr>
          <a:xfrm>
            <a:off x="8322675" y="204650"/>
            <a:ext cx="1356550" cy="4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450725" y="472674"/>
            <a:ext cx="9068700" cy="49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800">
                <a:solidFill>
                  <a:srgbClr val="C8102E"/>
                </a:solidFill>
              </a:rPr>
              <a:t>Data, Methods,</a:t>
            </a:r>
            <a:br>
              <a:rPr b="1" lang="en-US" sz="4800">
                <a:solidFill>
                  <a:srgbClr val="C8102E"/>
                </a:solidFill>
              </a:rPr>
            </a:br>
            <a:r>
              <a:rPr b="1" lang="en-US" sz="4800">
                <a:solidFill>
                  <a:srgbClr val="C8102E"/>
                </a:solidFill>
              </a:rPr>
              <a:t>and Scenarios</a:t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</a:rPr>
              <a:t>Mining Massive Datasets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Prof. Carlos "ChaTo" Castillo (they/them)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https://github.com/chatox/data-mining-course/</a:t>
            </a:r>
            <a:r>
              <a:rPr lang="en-US" sz="2400">
                <a:solidFill>
                  <a:schemeClr val="dk1"/>
                </a:solidFill>
              </a:rPr>
              <a:t> 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Time series data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6"/>
          <p:cNvSpPr txBox="1"/>
          <p:nvPr/>
        </p:nvSpPr>
        <p:spPr>
          <a:xfrm>
            <a:off x="504000" y="1390200"/>
            <a:ext cx="9071700" cy="3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Contextual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attributes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Timestamps, sequence number, …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Behavioral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attributes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Readings of a sensor, value of the variable, …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90649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3200" u="none" cap="none" strike="noStrike">
                <a:latin typeface="Arial"/>
                <a:ea typeface="Arial"/>
                <a:cs typeface="Arial"/>
                <a:sym typeface="Arial"/>
              </a:rPr>
              <a:t>Multivariate 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time series data has multiple behavioral attributes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Spatial data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504000" y="1542600"/>
            <a:ext cx="6012600" cy="40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lang="en-US" sz="3200" strike="noStrike">
                <a:solidFill>
                  <a:srgbClr val="3465A4"/>
                </a:solidFill>
                <a:latin typeface="Arial"/>
                <a:ea typeface="Arial"/>
                <a:cs typeface="Arial"/>
                <a:sym typeface="Arial"/>
              </a:rPr>
              <a:t>Two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(lat/long) or </a:t>
            </a:r>
            <a:r>
              <a:rPr b="1" lang="en-US" sz="3200" strike="noStrike">
                <a:solidFill>
                  <a:srgbClr val="3465A4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(lat/long/elevation) spatial attributes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US" sz="3200">
                <a:solidFill>
                  <a:schemeClr val="dk1"/>
                </a:solidFill>
              </a:rPr>
              <a:t>This is </a:t>
            </a:r>
            <a:r>
              <a:rPr b="1" lang="en-US" sz="3200">
                <a:solidFill>
                  <a:srgbClr val="2A6099"/>
                </a:solidFill>
              </a:rPr>
              <a:t>r</a:t>
            </a:r>
            <a:r>
              <a:rPr b="1" lang="en-US" sz="32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emote sensing</a:t>
            </a:r>
            <a:r>
              <a:rPr b="0" i="1" lang="en-US" sz="320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data, including satellite and aerial photos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37"/>
          <p:cNvPicPr preferRelativeResize="0"/>
          <p:nvPr/>
        </p:nvPicPr>
        <p:blipFill rotWithShape="1">
          <a:blip r:embed="rId3">
            <a:alphaModFix/>
          </a:blip>
          <a:srcRect b="0" l="0" r="0" t="4743"/>
          <a:stretch/>
        </p:blipFill>
        <p:spPr>
          <a:xfrm>
            <a:off x="6625850" y="1774250"/>
            <a:ext cx="3169425" cy="34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7"/>
          <p:cNvSpPr txBox="1"/>
          <p:nvPr/>
        </p:nvSpPr>
        <p:spPr>
          <a:xfrm>
            <a:off x="6637475" y="1400000"/>
            <a:ext cx="31122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Girona elevation map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Spatiotemporal data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504000" y="1542600"/>
            <a:ext cx="92802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main representations: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Spatial and temporal attributes are contextual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Example: sea surface temperature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Temporal attribute is contextual, spatial attribute is behavioral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Example: trajectories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280" y="764640"/>
            <a:ext cx="8799480" cy="434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9"/>
          <p:cNvSpPr txBox="1"/>
          <p:nvPr/>
        </p:nvSpPr>
        <p:spPr>
          <a:xfrm>
            <a:off x="91440" y="5161320"/>
            <a:ext cx="998856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Bonchi, F., Castillo, C., Donato, D., &amp; Gionis, A. (2009). Taxonomy-driven lumping for sequence mining.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Data Mining and Knowledge Discovery, 19(2), 227-244.</a:t>
            </a:r>
            <a:endParaRPr b="0" sz="11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9"/>
          <p:cNvSpPr txBox="1"/>
          <p:nvPr/>
        </p:nvSpPr>
        <p:spPr>
          <a:xfrm>
            <a:off x="0" y="-239040"/>
            <a:ext cx="10080000" cy="1253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Example: trajectory data aggregation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/>
        </p:nvSpPr>
        <p:spPr>
          <a:xfrm>
            <a:off x="91440" y="5008920"/>
            <a:ext cx="99885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</a:rPr>
              <a:t>H. Assem, B. Caglayan, T.S. Buda, D. O’Sullivan. ST-DenNetFus: Deep Spatio-Temporal Dense Networks for Network Demand Prediction.</a:t>
            </a:r>
            <a:endParaRPr sz="1000"/>
          </a:p>
          <a:p>
            <a:pPr indent="0" lvl="0" marL="0" rtl="0" algn="ctr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highlight>
                  <a:schemeClr val="lt1"/>
                </a:highlight>
              </a:rPr>
              <a:t>The European Conference on Machine Learning and Principles and Practice of Knowledge Discovery in Databases</a:t>
            </a:r>
            <a:r>
              <a:rPr lang="en-US" sz="1000">
                <a:solidFill>
                  <a:srgbClr val="666666"/>
                </a:solidFill>
              </a:rPr>
              <a:t>, 2018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0"/>
          <p:cNvSpPr txBox="1"/>
          <p:nvPr/>
        </p:nvSpPr>
        <p:spPr>
          <a:xfrm>
            <a:off x="0" y="-239040"/>
            <a:ext cx="10080000" cy="125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US" sz="4400"/>
              <a:t>Functional regions in cities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100" y="1014060"/>
            <a:ext cx="6361646" cy="3842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/>
        </p:nvSpPr>
        <p:spPr>
          <a:xfrm>
            <a:off x="534960" y="21391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Problem types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/>
        </p:nvSpPr>
        <p:spPr>
          <a:xfrm>
            <a:off x="504000" y="-95760"/>
            <a:ext cx="9071640" cy="1573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Data mining methods try to find </a:t>
            </a:r>
            <a:r>
              <a:rPr b="0" lang="en-US" sz="44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relationships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 txBox="1"/>
          <p:nvPr/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lang="en-US" sz="3200" strike="noStrike">
                <a:latin typeface="Arial"/>
                <a:ea typeface="Arial"/>
                <a:cs typeface="Arial"/>
                <a:sym typeface="Arial"/>
              </a:rPr>
              <a:t>Between </a:t>
            </a:r>
            <a:r>
              <a:rPr b="1" lang="en-US" sz="32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columns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Find associations, correlations, …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If there is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one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key column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: classification, prediction, ...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lang="en-US" sz="3200" strike="noStrike">
                <a:latin typeface="Arial"/>
                <a:ea typeface="Arial"/>
                <a:cs typeface="Arial"/>
                <a:sym typeface="Arial"/>
              </a:rPr>
              <a:t>Between </a:t>
            </a:r>
            <a:r>
              <a:rPr b="1" lang="en-US" sz="32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Find clusters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Detect outliers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latin typeface="Arial"/>
                <a:ea typeface="Arial"/>
                <a:cs typeface="Arial"/>
                <a:sym typeface="Arial"/>
              </a:rPr>
              <a:t>Example: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Association pattern mining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504000" y="1618800"/>
            <a:ext cx="5348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03426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Sparse binary databases representing, e.g., items a person is interested in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03426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The relative frequency of a pattern is its </a:t>
            </a:r>
            <a:r>
              <a:rPr b="0" lang="en-US" sz="32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4080" y="1482480"/>
            <a:ext cx="3868560" cy="214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5320" y="3976920"/>
            <a:ext cx="3609000" cy="98028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 txBox="1"/>
          <p:nvPr/>
        </p:nvSpPr>
        <p:spPr>
          <a:xfrm>
            <a:off x="2731675" y="5212075"/>
            <a:ext cx="47721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https://cs.nju.edu.cn/zlj/Course/DM_15.html</a:t>
            </a:r>
            <a:r>
              <a:rPr b="0" lang="en-US" sz="180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b="0" sz="18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Association pattern mining (cont.)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4"/>
          <p:cNvSpPr txBox="1"/>
          <p:nvPr/>
        </p:nvSpPr>
        <p:spPr>
          <a:xfrm>
            <a:off x="504000" y="1542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Given a binary </a:t>
            </a:r>
            <a:r>
              <a:rPr b="0" i="1" lang="en-US" sz="3200" strike="noStrike">
                <a:latin typeface="Arial"/>
                <a:ea typeface="Arial"/>
                <a:cs typeface="Arial"/>
                <a:sym typeface="Arial"/>
              </a:rPr>
              <a:t>n × d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data matrix </a:t>
            </a:r>
            <a:r>
              <a:rPr b="0" i="1" lang="en-US" sz="3200" strike="noStrike"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,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determine all subsets of columns such that all the values in these columns take on the value True for at least a fraction </a:t>
            </a:r>
            <a:r>
              <a:rPr b="0" i="1" lang="en-US" sz="2800" u="none" cap="none" strike="noStrike">
                <a:latin typeface="Arial"/>
                <a:ea typeface="Arial"/>
                <a:cs typeface="Arial"/>
                <a:sym typeface="Arial"/>
              </a:rPr>
              <a:t>min_support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of the rows in the matrix.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The relative frequency of a pattern is referred to as its </a:t>
            </a:r>
            <a:r>
              <a:rPr b="0" lang="en-US" sz="32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Association pattern mining (cont.)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5"/>
          <p:cNvSpPr txBox="1"/>
          <p:nvPr/>
        </p:nvSpPr>
        <p:spPr>
          <a:xfrm>
            <a:off x="504000" y="16188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The confidence of a rule A→B is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support(A U B) / support(A)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Example: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{ Chips, Olives } → { Beer }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190649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None/>
            </a:pPr>
            <a:r>
              <a:t/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Main Sources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8"/>
          <p:cNvSpPr txBox="1"/>
          <p:nvPr/>
        </p:nvSpPr>
        <p:spPr>
          <a:xfrm>
            <a:off x="504000" y="15426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404009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●"/>
            </a:pPr>
            <a:r>
              <a:rPr b="0" i="0" lang="en-US" sz="2700" u="none" cap="none" strike="noStrike">
                <a:latin typeface="Arial"/>
                <a:ea typeface="Arial"/>
                <a:cs typeface="Arial"/>
                <a:sym typeface="Arial"/>
              </a:rPr>
              <a:t>Data Mining, The Textbook (2015) by Charu Aggarwal (Chapter 1) + </a:t>
            </a:r>
            <a:r>
              <a:rPr b="0" i="0" lang="en-US" sz="2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slides by Lijun Zhang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40400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●"/>
            </a:pPr>
            <a:r>
              <a:rPr b="0" i="0" lang="en-US" sz="2700" u="none" cap="none" strike="noStrike">
                <a:latin typeface="Arial"/>
                <a:ea typeface="Arial"/>
                <a:cs typeface="Arial"/>
                <a:sym typeface="Arial"/>
              </a:rPr>
              <a:t>Mining of Massive Datasets, 2</a:t>
            </a:r>
            <a:r>
              <a:rPr b="0" baseline="30000" i="0" lang="en-US" sz="2700" u="none" cap="none" strike="noStrike"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0" i="0" lang="en-US" sz="2700" u="none" cap="none" strike="noStrike">
                <a:latin typeface="Arial"/>
                <a:ea typeface="Arial"/>
                <a:cs typeface="Arial"/>
                <a:sym typeface="Arial"/>
              </a:rPr>
              <a:t> edition (2014) by Leskovec et al. (</a:t>
            </a:r>
            <a:r>
              <a:rPr b="0" i="0" lang="en-US" sz="27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Chapter 1</a:t>
            </a:r>
            <a:r>
              <a:rPr b="0" i="0" lang="en-US" sz="2700" u="none" cap="none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40400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Noto Sans Symbols"/>
              <a:buChar char="●"/>
            </a:pPr>
            <a:r>
              <a:rPr b="0" i="0" lang="en-US" sz="2700" u="none" cap="none" strike="noStrike">
                <a:latin typeface="Arial"/>
                <a:ea typeface="Arial"/>
                <a:cs typeface="Arial"/>
                <a:sym typeface="Arial"/>
              </a:rPr>
              <a:t>Data Mining Concepts and Techniques, 3</a:t>
            </a:r>
            <a:r>
              <a:rPr b="0" baseline="30000" i="0" lang="en-US" sz="2700" u="none" cap="none" strike="noStrike"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2700" u="none" cap="none" strike="noStrike">
                <a:latin typeface="Arial"/>
                <a:ea typeface="Arial"/>
                <a:cs typeface="Arial"/>
                <a:sym typeface="Arial"/>
              </a:rPr>
              <a:t> edition (2011) by Han et al. (Chapters 1-2)</a:t>
            </a:r>
            <a:endParaRPr b="0" i="0" sz="2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/>
          <p:nvPr/>
        </p:nvSpPr>
        <p:spPr>
          <a:xfrm>
            <a:off x="274324" y="335275"/>
            <a:ext cx="7325100" cy="5303400"/>
          </a:xfrm>
          <a:prstGeom prst="rect">
            <a:avLst/>
          </a:prstGeom>
          <a:noFill/>
          <a:ln cap="flat" cmpd="sng" w="572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6"/>
          <p:cNvSpPr txBox="1"/>
          <p:nvPr/>
        </p:nvSpPr>
        <p:spPr>
          <a:xfrm>
            <a:off x="504000" y="413900"/>
            <a:ext cx="67644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6"/>
          <p:cNvSpPr txBox="1"/>
          <p:nvPr/>
        </p:nvSpPr>
        <p:spPr>
          <a:xfrm>
            <a:off x="504000" y="1316900"/>
            <a:ext cx="9071700" cy="41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The confidence of a rule A→B is</a:t>
            </a:r>
            <a:endParaRPr sz="2100"/>
          </a:p>
          <a:p>
            <a:pPr indent="457200" lvl="0" marL="0" rtl="0" algn="l"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support(A U B) / support(A)</a:t>
            </a:r>
            <a:endParaRPr sz="2100"/>
          </a:p>
          <a:p>
            <a:pPr indent="0" lvl="0" marL="0" rtl="0" algn="l"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Suppose</a:t>
            </a:r>
            <a:endParaRPr sz="2100"/>
          </a:p>
          <a:p>
            <a:pPr indent="0" lvl="0" marL="457200" rtl="0" algn="l"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10 people buy only Chips and Beer</a:t>
            </a:r>
            <a:endParaRPr sz="2100"/>
          </a:p>
          <a:p>
            <a:pPr indent="0" lvl="0" marL="457200" rtl="0" algn="l"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20 people buy only Chips and Olives</a:t>
            </a:r>
            <a:endParaRPr sz="2100"/>
          </a:p>
          <a:p>
            <a:pPr indent="0" lvl="0" marL="457200" rtl="0" algn="l"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30 people buy only Olives and Beer</a:t>
            </a:r>
            <a:endParaRPr sz="2100"/>
          </a:p>
          <a:p>
            <a:pPr indent="0" lvl="0" marL="457200" rtl="0" algn="l"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40 people buy all three: Chips, Olives, and Beer.</a:t>
            </a:r>
            <a:endParaRPr sz="2100"/>
          </a:p>
          <a:p>
            <a:pPr indent="0" lvl="0" marL="0" rtl="0" algn="l">
              <a:spcBef>
                <a:spcPts val="1134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What is the confidence of the rule</a:t>
            </a:r>
            <a:br>
              <a:rPr lang="en-US" sz="2100"/>
            </a:br>
            <a:r>
              <a:rPr lang="en-US" sz="2100"/>
              <a:t>	{ Chips, Olives } → { Beer } ?</a:t>
            </a:r>
            <a:endParaRPr sz="2100"/>
          </a:p>
        </p:txBody>
      </p:sp>
      <p:pic>
        <p:nvPicPr>
          <p:cNvPr id="247" name="Google Shape;247;p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506" y="303775"/>
            <a:ext cx="2025950" cy="20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504000" y="10080"/>
            <a:ext cx="653688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Clustering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7"/>
          <p:cNvSpPr txBox="1"/>
          <p:nvPr/>
        </p:nvSpPr>
        <p:spPr>
          <a:xfrm>
            <a:off x="252000" y="1618800"/>
            <a:ext cx="9071700" cy="3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Partition records/rows in a way that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elements in the </a:t>
            </a:r>
            <a:r>
              <a:rPr b="0" i="0" lang="en-US" sz="28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same partition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b="0" i="0" lang="en-US" sz="28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similar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elements in </a:t>
            </a:r>
            <a:r>
              <a:rPr b="0" i="0" lang="en-US" sz="28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different partitions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b="0" i="0" lang="en-US" sz="28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Applications: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Segmentation, summarization, …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Sometimes a step in a larger DM algorithm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1251" y="91449"/>
            <a:ext cx="2577700" cy="229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7"/>
          <p:cNvSpPr txBox="1"/>
          <p:nvPr/>
        </p:nvSpPr>
        <p:spPr>
          <a:xfrm>
            <a:off x="365760" y="5303520"/>
            <a:ext cx="5927760" cy="3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Image credit: </a:t>
            </a:r>
            <a:r>
              <a:rPr b="0" lang="en-US" sz="12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http://www.sthda.com/english/articles/tag/pam-clustering/</a:t>
            </a:r>
            <a:r>
              <a:rPr b="0" lang="en-US" sz="12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/>
        </p:nvSpPr>
        <p:spPr>
          <a:xfrm>
            <a:off x="504000" y="10080"/>
            <a:ext cx="653688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Clustering is not easy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8"/>
          <p:cNvSpPr txBox="1"/>
          <p:nvPr/>
        </p:nvSpPr>
        <p:spPr>
          <a:xfrm>
            <a:off x="252000" y="1542600"/>
            <a:ext cx="9071640" cy="3578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does it mean to be </a:t>
            </a: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similar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How many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sets?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a record/row belong to </a:t>
            </a: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more than one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a record/row belong to </a:t>
            </a: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no set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all? ...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0880" y="91440"/>
            <a:ext cx="2998080" cy="267048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8"/>
          <p:cNvSpPr txBox="1"/>
          <p:nvPr/>
        </p:nvSpPr>
        <p:spPr>
          <a:xfrm>
            <a:off x="365760" y="5303520"/>
            <a:ext cx="5927760" cy="3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Image credit: </a:t>
            </a:r>
            <a:r>
              <a:rPr b="0" lang="en-US" sz="12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sthda.com</a:t>
            </a:r>
            <a:r>
              <a:rPr b="0" lang="en-US" sz="1200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9"/>
          <p:cNvSpPr txBox="1"/>
          <p:nvPr/>
        </p:nvSpPr>
        <p:spPr>
          <a:xfrm>
            <a:off x="504000" y="10080"/>
            <a:ext cx="543960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Outlier detection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7600" y="88925"/>
            <a:ext cx="3554350" cy="217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9"/>
          <p:cNvSpPr txBox="1"/>
          <p:nvPr/>
        </p:nvSpPr>
        <p:spPr>
          <a:xfrm>
            <a:off x="239760" y="5228280"/>
            <a:ext cx="6801120" cy="3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Image credits: </a:t>
            </a:r>
            <a:r>
              <a:rPr b="0" lang="en-US" sz="13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https://www.kdnuggets.com/2017/01/3-methods-deal-outliers.html</a:t>
            </a:r>
            <a:r>
              <a:rPr b="0" lang="en-US" sz="13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9"/>
          <p:cNvSpPr txBox="1"/>
          <p:nvPr/>
        </p:nvSpPr>
        <p:spPr>
          <a:xfrm>
            <a:off x="504000" y="14664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Given a database, find</a:t>
            </a:r>
            <a:br>
              <a:rPr lang="en-US" sz="1800"/>
            </a:b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records/rows that are </a:t>
            </a:r>
            <a:r>
              <a:rPr b="1" lang="en-US" sz="32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different</a:t>
            </a:r>
            <a:br>
              <a:rPr lang="en-US" sz="1800"/>
            </a:b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from the rest of the database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Applications: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Intrusion detection, credit card fraud, interesting sensor events, medical diagnosis, ...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/>
        </p:nvSpPr>
        <p:spPr>
          <a:xfrm>
            <a:off x="274320" y="84240"/>
            <a:ext cx="5825160" cy="1573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Outlier detection</a:t>
            </a:r>
            <a:br>
              <a:rPr lang="en-US" sz="1800"/>
            </a:b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is not easy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0"/>
          <p:cNvSpPr txBox="1"/>
          <p:nvPr/>
        </p:nvSpPr>
        <p:spPr>
          <a:xfrm>
            <a:off x="239760" y="5228280"/>
            <a:ext cx="6801120" cy="3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Image credits: </a:t>
            </a:r>
            <a:r>
              <a:rPr b="0" lang="en-US" sz="130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https://www.kdnuggets.com/2017/01/3-methods-deal-outliers.html</a:t>
            </a:r>
            <a:r>
              <a:rPr b="0" lang="en-US" sz="13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3650" y="89275"/>
            <a:ext cx="3658301" cy="22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0"/>
          <p:cNvSpPr txBox="1"/>
          <p:nvPr/>
        </p:nvSpPr>
        <p:spPr>
          <a:xfrm>
            <a:off x="504000" y="190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How different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should they be?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How many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can be different?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does it </a:t>
            </a: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mean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be different?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should we </a:t>
            </a: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b="0" lang="en-US" sz="3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outliers?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/>
          <p:nvPr/>
        </p:nvSpPr>
        <p:spPr>
          <a:xfrm>
            <a:off x="321125" y="471275"/>
            <a:ext cx="3464400" cy="47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strike="noStrike">
                <a:solidFill>
                  <a:schemeClr val="lt1"/>
                </a:solidFill>
              </a:rPr>
              <a:t>One of my favorite outliers</a:t>
            </a:r>
            <a:endParaRPr b="1" sz="4400" strike="noStrike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999999"/>
                </a:solidFill>
              </a:rPr>
              <a:t>August Landmesser</a:t>
            </a:r>
            <a:endParaRPr sz="2500">
              <a:solidFill>
                <a:srgbClr val="999999"/>
              </a:solidFill>
            </a:endParaRPr>
          </a:p>
        </p:txBody>
      </p:sp>
      <p:pic>
        <p:nvPicPr>
          <p:cNvPr id="285" name="Google Shape;285;p51"/>
          <p:cNvPicPr preferRelativeResize="0"/>
          <p:nvPr/>
        </p:nvPicPr>
        <p:blipFill rotWithShape="1">
          <a:blip r:embed="rId3">
            <a:alphaModFix/>
          </a:blip>
          <a:srcRect b="0" l="0" r="0" t="9490"/>
          <a:stretch/>
        </p:blipFill>
        <p:spPr>
          <a:xfrm>
            <a:off x="4114800" y="74880"/>
            <a:ext cx="5891040" cy="53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1"/>
          <p:cNvSpPr txBox="1"/>
          <p:nvPr/>
        </p:nvSpPr>
        <p:spPr>
          <a:xfrm>
            <a:off x="4846320" y="5437440"/>
            <a:ext cx="4480560" cy="232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000" strike="noStrike">
                <a:latin typeface="Arial"/>
                <a:ea typeface="Arial"/>
                <a:cs typeface="Arial"/>
                <a:sym typeface="Arial"/>
              </a:rPr>
              <a:t>August Landmesser in 1936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2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Data classification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2"/>
          <p:cNvSpPr txBox="1"/>
          <p:nvPr/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Sometimes data has a feature known as a </a:t>
            </a:r>
            <a:r>
              <a:rPr b="1" lang="en-US" sz="32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class label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A model can </a:t>
            </a:r>
            <a:r>
              <a:rPr b="1" lang="en-US" sz="3200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learn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from previous data to associate a record/row to a class label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1" lang="en-US" sz="3200" strike="noStrike">
                <a:latin typeface="Arial"/>
                <a:ea typeface="Arial"/>
                <a:cs typeface="Arial"/>
                <a:sym typeface="Arial"/>
              </a:rPr>
              <a:t>One of the most useful tools in your belt!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60" y="58320"/>
            <a:ext cx="10079640" cy="559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Tasks with complex data types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54"/>
          <p:cNvSpPr txBox="1"/>
          <p:nvPr/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Frequent temporal patterns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Time series motifs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Graph motifs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Trajectory clusters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Collective classification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...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/>
        </p:nvSpPr>
        <p:spPr>
          <a:xfrm>
            <a:off x="504000" y="-22680"/>
            <a:ext cx="9071640" cy="786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Data types x Prototypical problems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680" y="778320"/>
            <a:ext cx="8323200" cy="467568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5"/>
          <p:cNvSpPr txBox="1"/>
          <p:nvPr/>
        </p:nvSpPr>
        <p:spPr>
          <a:xfrm>
            <a:off x="1529280" y="5306040"/>
            <a:ext cx="7406640" cy="33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Data Mining, The Textbook (2015) by Charu Aggarwal </a:t>
            </a:r>
            <a:endParaRPr b="0" sz="13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Contents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Types of </a:t>
            </a:r>
            <a:r>
              <a:rPr b="0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Types of </a:t>
            </a:r>
            <a:r>
              <a:rPr b="0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Example </a:t>
            </a:r>
            <a:r>
              <a:rPr b="0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scenarios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Major </a:t>
            </a:r>
            <a:r>
              <a:rPr b="0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challenges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/>
        </p:nvSpPr>
        <p:spPr>
          <a:xfrm>
            <a:off x="534960" y="21391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scenarios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7"/>
          <p:cNvPicPr preferRelativeResize="0"/>
          <p:nvPr/>
        </p:nvPicPr>
        <p:blipFill rotWithShape="1">
          <a:blip r:embed="rId3">
            <a:alphaModFix amt="17000"/>
          </a:blip>
          <a:srcRect b="0" l="0" r="0" t="16051"/>
          <a:stretch/>
        </p:blipFill>
        <p:spPr>
          <a:xfrm>
            <a:off x="0" y="10073"/>
            <a:ext cx="10080625" cy="56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7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scenario 1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57"/>
          <p:cNvSpPr txBox="1"/>
          <p:nvPr/>
        </p:nvSpPr>
        <p:spPr>
          <a:xfrm>
            <a:off x="504000" y="1542600"/>
            <a:ext cx="9001200" cy="4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305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Noto Sans Symbols"/>
              <a:buChar char="●"/>
            </a:pPr>
            <a:r>
              <a:rPr b="1" lang="en-US" sz="3500"/>
              <a:t>Organize products</a:t>
            </a:r>
            <a:r>
              <a:rPr lang="en-US" sz="3500"/>
              <a:t> to</a:t>
            </a:r>
            <a:r>
              <a:rPr b="0" lang="en-US" sz="3500" strike="noStrike">
                <a:latin typeface="Arial"/>
                <a:ea typeface="Arial"/>
                <a:cs typeface="Arial"/>
                <a:sym typeface="Arial"/>
              </a:rPr>
              <a:t> maximize co-purchases of items frequently bought together</a:t>
            </a:r>
            <a:endParaRPr b="0" sz="3500" strike="noStrike">
              <a:latin typeface="Arial"/>
              <a:ea typeface="Arial"/>
              <a:cs typeface="Arial"/>
              <a:sym typeface="Arial"/>
            </a:endParaRPr>
          </a:p>
          <a:p>
            <a:pPr indent="-34305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b="0" i="0" lang="en-US" sz="3100" u="none" cap="none" strike="noStrike">
                <a:latin typeface="Arial"/>
                <a:ea typeface="Arial"/>
                <a:cs typeface="Arial"/>
                <a:sym typeface="Arial"/>
              </a:rPr>
              <a:t>Input data: baskets</a:t>
            </a:r>
            <a:endParaRPr b="0" i="0" sz="3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305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b="0" i="0" lang="en-US" sz="3100" u="none" cap="none" strike="noStrike">
                <a:latin typeface="Arial"/>
                <a:ea typeface="Arial"/>
                <a:cs typeface="Arial"/>
                <a:sym typeface="Arial"/>
              </a:rPr>
              <a:t>Output: similar pairs</a:t>
            </a:r>
            <a:endParaRPr b="0" i="0" sz="3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305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b="0" i="0" lang="en-US" sz="3100" u="none" cap="none" strike="noStrike">
                <a:latin typeface="Arial"/>
                <a:ea typeface="Arial"/>
                <a:cs typeface="Arial"/>
                <a:sym typeface="Arial"/>
              </a:rPr>
              <a:t>Algorithm: </a:t>
            </a:r>
            <a:r>
              <a:rPr b="0" i="0" lang="en-US" sz="31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frequent pattern</a:t>
            </a:r>
            <a:r>
              <a:rPr b="0" i="0" lang="en-US" sz="31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1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mining</a:t>
            </a:r>
            <a:endParaRPr b="0" i="0" sz="3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8"/>
          <p:cNvPicPr preferRelativeResize="0"/>
          <p:nvPr/>
        </p:nvPicPr>
        <p:blipFill rotWithShape="1">
          <a:blip r:embed="rId3">
            <a:alphaModFix amt="16000"/>
          </a:blip>
          <a:srcRect b="6244" l="0" r="0" t="0"/>
          <a:stretch/>
        </p:blipFill>
        <p:spPr>
          <a:xfrm>
            <a:off x="0" y="10075"/>
            <a:ext cx="10080625" cy="567055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8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scenario 2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58"/>
          <p:cNvSpPr txBox="1"/>
          <p:nvPr/>
        </p:nvSpPr>
        <p:spPr>
          <a:xfrm>
            <a:off x="718275" y="1542600"/>
            <a:ext cx="8931600" cy="3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305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Noto Sans Symbols"/>
              <a:buChar char="●"/>
            </a:pPr>
            <a:r>
              <a:rPr b="1" lang="en-US" sz="3500" strike="noStrike"/>
              <a:t>Recommend </a:t>
            </a:r>
            <a:r>
              <a:rPr b="1" lang="en-US" sz="3500"/>
              <a:t>media</a:t>
            </a:r>
            <a:r>
              <a:rPr b="0" lang="en-US" sz="3500" strike="noStrike">
                <a:latin typeface="Arial"/>
                <a:ea typeface="Arial"/>
                <a:cs typeface="Arial"/>
                <a:sym typeface="Arial"/>
              </a:rPr>
              <a:t> to users (</a:t>
            </a:r>
            <a:r>
              <a:rPr lang="en-US" sz="3500"/>
              <a:t>movies, series, music, books</a:t>
            </a:r>
            <a:r>
              <a:rPr b="0" lang="en-US" sz="3500" strike="noStrike">
                <a:latin typeface="Arial"/>
                <a:ea typeface="Arial"/>
                <a:cs typeface="Arial"/>
                <a:sym typeface="Arial"/>
              </a:rPr>
              <a:t>, podcasts, </a:t>
            </a:r>
            <a:r>
              <a:rPr lang="en-US" sz="3500"/>
              <a:t>…)</a:t>
            </a:r>
            <a:endParaRPr b="0" sz="3500" strike="noStrike">
              <a:latin typeface="Arial"/>
              <a:ea typeface="Arial"/>
              <a:cs typeface="Arial"/>
              <a:sym typeface="Arial"/>
            </a:endParaRPr>
          </a:p>
          <a:p>
            <a:pPr indent="-34305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b="0" i="0" lang="en-US" sz="3100" u="none" cap="none" strike="noStrike">
                <a:latin typeface="Arial"/>
                <a:ea typeface="Arial"/>
                <a:cs typeface="Arial"/>
                <a:sym typeface="Arial"/>
              </a:rPr>
              <a:t>Input data: viewing history</a:t>
            </a:r>
            <a:endParaRPr b="0" i="0" sz="3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3049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b="0" i="0" lang="en-US" sz="3100" u="none" cap="none" strike="noStrike">
                <a:latin typeface="Arial"/>
                <a:ea typeface="Arial"/>
                <a:cs typeface="Arial"/>
                <a:sym typeface="Arial"/>
              </a:rPr>
              <a:t>Output: recommendations</a:t>
            </a:r>
            <a:endParaRPr sz="3100"/>
          </a:p>
          <a:p>
            <a:pPr indent="-343049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b="0" i="0" lang="en-US" sz="3100" u="none" cap="none" strike="noStrike">
                <a:latin typeface="Arial"/>
                <a:ea typeface="Arial"/>
                <a:cs typeface="Arial"/>
                <a:sym typeface="Arial"/>
              </a:rPr>
              <a:t>Simple algorithm: </a:t>
            </a:r>
            <a:r>
              <a:rPr b="0" i="0" lang="en-US" sz="31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k nearest neighbors</a:t>
            </a:r>
            <a:endParaRPr b="0" i="0" sz="3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9"/>
          <p:cNvPicPr preferRelativeResize="0"/>
          <p:nvPr/>
        </p:nvPicPr>
        <p:blipFill rotWithShape="1">
          <a:blip r:embed="rId3">
            <a:alphaModFix amt="20000"/>
          </a:blip>
          <a:srcRect b="4988" l="0" r="0" t="0"/>
          <a:stretch/>
        </p:blipFill>
        <p:spPr>
          <a:xfrm>
            <a:off x="25" y="-76200"/>
            <a:ext cx="10080625" cy="57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9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scenario 3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9"/>
          <p:cNvSpPr txBox="1"/>
          <p:nvPr/>
        </p:nvSpPr>
        <p:spPr>
          <a:xfrm>
            <a:off x="504000" y="1542600"/>
            <a:ext cx="87948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305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0"/>
              <a:buFont typeface="Noto Sans Symbols"/>
              <a:buChar char="●"/>
            </a:pPr>
            <a:r>
              <a:rPr lang="en-US" sz="3500" strike="noStrike"/>
              <a:t>Help diagnose</a:t>
            </a:r>
            <a:r>
              <a:rPr b="0" lang="en-US" sz="3500" strike="noStrike">
                <a:latin typeface="Arial"/>
                <a:ea typeface="Arial"/>
                <a:cs typeface="Arial"/>
                <a:sym typeface="Arial"/>
              </a:rPr>
              <a:t> if an electrocardiogram is associated to a </a:t>
            </a:r>
            <a:r>
              <a:rPr b="1" lang="en-US" sz="3500" strike="noStrike"/>
              <a:t>health problem</a:t>
            </a:r>
            <a:endParaRPr b="1" sz="3500" strike="noStrike"/>
          </a:p>
          <a:p>
            <a:pPr indent="-34305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b="0" i="0" lang="en-US" sz="3100" u="none" cap="none" strike="noStrike">
                <a:latin typeface="Arial"/>
                <a:ea typeface="Arial"/>
                <a:cs typeface="Arial"/>
                <a:sym typeface="Arial"/>
              </a:rPr>
              <a:t>Input data: time series, possibly multi-dimensional</a:t>
            </a:r>
            <a:endParaRPr b="0" i="0" sz="3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305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b="0" i="0" lang="en-US" sz="3100" u="none" cap="none" strike="noStrike">
                <a:latin typeface="Arial"/>
                <a:ea typeface="Arial"/>
                <a:cs typeface="Arial"/>
                <a:sym typeface="Arial"/>
              </a:rPr>
              <a:t>Output: binary label or risk score</a:t>
            </a:r>
            <a:endParaRPr b="0" i="0" sz="31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305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−"/>
            </a:pPr>
            <a:r>
              <a:rPr b="0" i="0" lang="en-US" sz="3100" u="none" cap="none" strike="noStrike">
                <a:latin typeface="Arial"/>
                <a:ea typeface="Arial"/>
                <a:cs typeface="Arial"/>
                <a:sym typeface="Arial"/>
              </a:rPr>
              <a:t>Algorithms: </a:t>
            </a:r>
            <a:r>
              <a:rPr b="0" i="0" lang="en-US" sz="31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outlier detection</a:t>
            </a:r>
            <a:r>
              <a:rPr b="0" i="0" lang="en-US" sz="3100" u="none" cap="none" strike="noStrike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0" i="0" lang="en-US" sz="31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0" i="0" sz="31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10081029" cy="56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0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Example scenario 4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60"/>
          <p:cNvSpPr txBox="1"/>
          <p:nvPr/>
        </p:nvSpPr>
        <p:spPr>
          <a:xfrm>
            <a:off x="504000" y="1542600"/>
            <a:ext cx="89199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94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40"/>
              <a:buFont typeface="Noto Sans Symbols"/>
              <a:buChar char="●"/>
            </a:pPr>
            <a:r>
              <a:rPr b="0" lang="en-US" sz="3600" strike="noStrike">
                <a:latin typeface="Arial"/>
                <a:ea typeface="Arial"/>
                <a:cs typeface="Arial"/>
                <a:sym typeface="Arial"/>
              </a:rPr>
              <a:t>Help a sysadmin determine if an </a:t>
            </a:r>
            <a:r>
              <a:rPr b="1" lang="en-US" sz="3600" strike="noStrike"/>
              <a:t>intruder</a:t>
            </a:r>
            <a:r>
              <a:rPr b="0" lang="en-US" sz="3600" strike="noStrike">
                <a:latin typeface="Arial"/>
                <a:ea typeface="Arial"/>
                <a:cs typeface="Arial"/>
                <a:sym typeface="Arial"/>
              </a:rPr>
              <a:t> is trying or has accessed the network</a:t>
            </a:r>
            <a:endParaRPr b="0" sz="3600" strike="noStrike">
              <a:latin typeface="Arial"/>
              <a:ea typeface="Arial"/>
              <a:cs typeface="Arial"/>
              <a:sym typeface="Arial"/>
            </a:endParaRPr>
          </a:p>
          <a:p>
            <a:pPr indent="-3494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−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Input data: time series of event records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94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−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Output: binary label or risk score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494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Noto Sans Symbols"/>
              <a:buChar char="−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Algorithms: </a:t>
            </a:r>
            <a:r>
              <a:rPr b="0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event detection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/>
          <p:nvPr/>
        </p:nvSpPr>
        <p:spPr>
          <a:xfrm>
            <a:off x="274324" y="182875"/>
            <a:ext cx="7639500" cy="5303400"/>
          </a:xfrm>
          <a:prstGeom prst="rect">
            <a:avLst/>
          </a:prstGeom>
          <a:noFill/>
          <a:ln cap="flat" cmpd="sng" w="572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61"/>
          <p:cNvSpPr txBox="1"/>
          <p:nvPr/>
        </p:nvSpPr>
        <p:spPr>
          <a:xfrm>
            <a:off x="372525" y="256625"/>
            <a:ext cx="7235100" cy="12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Exercise</a:t>
            </a:r>
            <a:endParaRPr sz="1800"/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600" strike="noStrike">
                <a:latin typeface="Arial"/>
                <a:ea typeface="Arial"/>
                <a:cs typeface="Arial"/>
                <a:sym typeface="Arial"/>
              </a:rPr>
              <a:t>Which ones are data mining tasks?</a:t>
            </a:r>
            <a:endParaRPr b="0" sz="26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1"/>
          <p:cNvSpPr txBox="1"/>
          <p:nvPr/>
        </p:nvSpPr>
        <p:spPr>
          <a:xfrm>
            <a:off x="372525" y="1514900"/>
            <a:ext cx="7061100" cy="3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62500" lnSpcReduction="20000"/>
          </a:bodyPr>
          <a:lstStyle/>
          <a:p>
            <a:pPr indent="-426720" lvl="0" marL="64008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Dividing the customers of a company by postal code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42672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Finding credit card scammers among customers of a company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42672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Computing the total sales of a company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42672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Sorting a student database by student identification number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42672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Predicting the future stock price of a company using past records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42672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Determine when a complex machine needs to be repaired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42672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Extracting the frequencies of a sound wave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6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75" y="149025"/>
            <a:ext cx="1819075" cy="18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2"/>
          <p:cNvSpPr txBox="1"/>
          <p:nvPr/>
        </p:nvSpPr>
        <p:spPr>
          <a:xfrm>
            <a:off x="534960" y="21391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Major challenges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3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Methodological challenges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63"/>
          <p:cNvSpPr txBox="1"/>
          <p:nvPr/>
        </p:nvSpPr>
        <p:spPr>
          <a:xfrm>
            <a:off x="504000" y="1542600"/>
            <a:ext cx="90717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Mining </a:t>
            </a: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high-dimensional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data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Handling </a:t>
            </a: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uncertainty, noise, incompleteness, ...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Mining data from a domain in which you do not have expertise, or worse, in which you </a:t>
            </a: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believe you have expertise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Conclusions are often worthless if you do not talk with </a:t>
            </a:r>
            <a:r>
              <a:rPr b="0" i="0" lang="en-US" sz="2800" u="none" cap="none" strike="noStrike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domain experts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User interaction challenges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64"/>
          <p:cNvSpPr txBox="1"/>
          <p:nvPr/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Users should ask questions that </a:t>
            </a:r>
            <a:r>
              <a:rPr b="0" lang="en-US" sz="3200" strike="noStrike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matter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to them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Performing </a:t>
            </a:r>
            <a:r>
              <a:rPr b="0" lang="en-US" sz="3200" strike="noStrike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interactive mining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Presenting and </a:t>
            </a:r>
            <a:r>
              <a:rPr b="0" lang="en-US" sz="3200" strike="noStrike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visualizing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data mining results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5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Efficiency and scalability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65"/>
          <p:cNvSpPr txBox="1"/>
          <p:nvPr/>
        </p:nvSpPr>
        <p:spPr>
          <a:xfrm>
            <a:off x="504000" y="1542600"/>
            <a:ext cx="9071640" cy="3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3999" lvl="0" marL="43199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Even for polynomial-</a:t>
            </a:r>
            <a:r>
              <a:rPr lang="en-US" sz="3200"/>
              <a:t>running-time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algorithms, </a:t>
            </a: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a process can become</a:t>
            </a:r>
            <a:endParaRPr sz="3200">
              <a:solidFill>
                <a:srgbClr val="C9211E"/>
              </a:solidFill>
            </a:endParaRPr>
          </a:p>
          <a:p>
            <a:pPr indent="-32004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○"/>
            </a:pP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unreasonably slow or</a:t>
            </a:r>
            <a:endParaRPr sz="3200">
              <a:solidFill>
                <a:srgbClr val="C9211E"/>
              </a:solidFill>
            </a:endParaRPr>
          </a:p>
          <a:p>
            <a:pPr indent="-32004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○"/>
            </a:pPr>
            <a:r>
              <a:rPr b="0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require an unreasonable amount of space</a:t>
            </a:r>
            <a:r>
              <a:rPr b="1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Streaming and/or distributed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mining algorithms can help to some extent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/>
        </p:nvSpPr>
        <p:spPr>
          <a:xfrm>
            <a:off x="534960" y="213840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Data types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6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Diversity of database types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6"/>
          <p:cNvSpPr txBox="1"/>
          <p:nvPr/>
        </p:nvSpPr>
        <p:spPr>
          <a:xfrm>
            <a:off x="504000" y="1542600"/>
            <a:ext cx="9071640" cy="3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3999" lvl="0" marL="431999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Real databases are</a:t>
            </a:r>
            <a:endParaRPr sz="3200"/>
          </a:p>
          <a:p>
            <a:pPr indent="-32004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○"/>
            </a:pPr>
            <a:r>
              <a:rPr b="1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high dimensional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and involve a</a:t>
            </a:r>
            <a:endParaRPr sz="3200"/>
          </a:p>
          <a:p>
            <a:pPr indent="-32004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○"/>
            </a:pPr>
            <a:r>
              <a:rPr b="1" lang="en-US" sz="320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mixture of various data types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3999" lvl="0" marL="431999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Sometimes you need to </a:t>
            </a:r>
            <a:r>
              <a:rPr b="1" lang="en-US" sz="3200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integrate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from </a:t>
            </a:r>
            <a:endParaRPr sz="3200"/>
          </a:p>
          <a:p>
            <a:pPr indent="-32004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○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dynamic, or</a:t>
            </a:r>
            <a:endParaRPr sz="3200"/>
          </a:p>
          <a:p>
            <a:pPr indent="-320040" lvl="1" marL="9144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○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distributed data sources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/>
          <p:nvPr/>
        </p:nvSpPr>
        <p:spPr>
          <a:xfrm>
            <a:off x="504000" y="190080"/>
            <a:ext cx="9071640" cy="99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Data mining can be harmful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7"/>
          <p:cNvSpPr txBox="1"/>
          <p:nvPr/>
        </p:nvSpPr>
        <p:spPr>
          <a:xfrm>
            <a:off x="504000" y="1254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Social impacts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of data mining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Who wins? </a:t>
            </a:r>
            <a:r>
              <a:rPr b="0" i="0" lang="en-US" sz="2800" u="none" cap="none" strike="noStrike">
                <a:solidFill>
                  <a:srgbClr val="ED1C24"/>
                </a:solidFill>
                <a:latin typeface="Arial"/>
                <a:ea typeface="Arial"/>
                <a:cs typeface="Arial"/>
                <a:sym typeface="Arial"/>
              </a:rPr>
              <a:t>And more importantly, who loses?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solidFill>
                  <a:srgbClr val="21409A"/>
                </a:solidFill>
                <a:latin typeface="Arial"/>
                <a:ea typeface="Arial"/>
                <a:cs typeface="Arial"/>
                <a:sym typeface="Arial"/>
              </a:rPr>
              <a:t>Privacy-preserving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 data mining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rgbClr val="ED1C24"/>
                </a:solidFill>
                <a:latin typeface="Arial"/>
                <a:ea typeface="Arial"/>
                <a:cs typeface="Arial"/>
                <a:sym typeface="Arial"/>
              </a:rPr>
              <a:t>Avoid invisible, pervasive, invasive data mining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67"/>
          <p:cNvPicPr preferRelativeResize="0"/>
          <p:nvPr/>
        </p:nvPicPr>
        <p:blipFill rotWithShape="1">
          <a:blip r:embed="rId3">
            <a:alphaModFix/>
          </a:blip>
          <a:srcRect b="0" l="10431" r="10462" t="0"/>
          <a:stretch/>
        </p:blipFill>
        <p:spPr>
          <a:xfrm>
            <a:off x="0" y="4077360"/>
            <a:ext cx="10080000" cy="159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/>
        </p:nvSpPr>
        <p:spPr>
          <a:xfrm>
            <a:off x="534960" y="210312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Summary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9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Things to remember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9"/>
          <p:cNvSpPr txBox="1"/>
          <p:nvPr/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Types of data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Types of data mining methods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Prototypical data mining scenarios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Typical challenges of data mining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0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Exercises for this topic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70"/>
          <p:cNvSpPr txBox="1"/>
          <p:nvPr/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lang="en-US" sz="3200" strike="noStrike"/>
              <a:t>Section 1.9 of Data Mining, The Textbook (2015) by Charu Aggarwal</a:t>
            </a:r>
            <a:endParaRPr sz="3200" strike="noStrike"/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Char char="●"/>
            </a:pPr>
            <a:r>
              <a:rPr lang="en-US" sz="3200" strike="noStrike"/>
              <a:t>Exercises 1.7 of Introduction to Data Mining, Second Edition (2019) by Tan et al.</a:t>
            </a:r>
            <a:endParaRPr sz="3200" strike="noStrike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1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Answer: 6 columns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71"/>
          <p:cNvSpPr txBox="1"/>
          <p:nvPr/>
        </p:nvSpPr>
        <p:spPr>
          <a:xfrm>
            <a:off x="504000" y="1542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AutoNum type="arabicPeriod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AutoNum type="arabicPeriod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Zipcode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AutoNum type="arabicPeriod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Parent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AutoNum type="arabicPeriod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Capacity_Small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AutoNum type="arabicPeriod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Capacity_Medium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AutoNum type="arabicPeriod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Capacity_Large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2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Answer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72"/>
          <p:cNvSpPr txBox="1"/>
          <p:nvPr/>
        </p:nvSpPr>
        <p:spPr>
          <a:xfrm>
            <a:off x="504000" y="1322400"/>
            <a:ext cx="9071700" cy="3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03426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The confidence of a rule A→B is: support(A U B) / support(A)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03426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Suppose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29399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10 people buy only Chips and Beer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399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20 people buy only Chips and Olives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399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30 people buy only Olives and Beer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399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40 people buy all three: Chips, Olives, and Beer.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3426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lang="en-US" sz="3200" strike="noStrike">
                <a:latin typeface="Ubuntu"/>
                <a:ea typeface="Ubuntu"/>
                <a:cs typeface="Ubuntu"/>
                <a:sym typeface="Ubuntu"/>
              </a:rPr>
              <a:t>Confidence of the rule </a:t>
            </a: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{ Chips, Olives } → { Beer } ? 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171599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72"/>
          <p:cNvSpPr txBox="1"/>
          <p:nvPr/>
        </p:nvSpPr>
        <p:spPr>
          <a:xfrm>
            <a:off x="548640" y="4737960"/>
            <a:ext cx="905256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rgbClr val="3465A4"/>
                </a:solidFill>
                <a:latin typeface="Arial"/>
                <a:ea typeface="Arial"/>
                <a:cs typeface="Arial"/>
                <a:sym typeface="Arial"/>
              </a:rPr>
              <a:t>support({Chip, Olives, Beer} / support({Chip, Olives}) = 40 / (40+20) = 2/3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3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latin typeface="Arial"/>
                <a:ea typeface="Arial"/>
                <a:cs typeface="Arial"/>
                <a:sym typeface="Arial"/>
              </a:rPr>
              <a:t>Answers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73"/>
          <p:cNvSpPr txBox="1"/>
          <p:nvPr/>
        </p:nvSpPr>
        <p:spPr>
          <a:xfrm>
            <a:off x="504000" y="1466400"/>
            <a:ext cx="90717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10000"/>
          </a:bodyPr>
          <a:lstStyle/>
          <a:p>
            <a:pPr indent="-441960" lvl="0" marL="64008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Dividing the customers of a company by postal code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44196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lang="en-US" sz="3200" strike="noStrike">
                <a:highlight>
                  <a:srgbClr val="00FF00"/>
                </a:highlight>
              </a:rPr>
              <a:t>Finding credit card scammers among customers of a company</a:t>
            </a:r>
            <a:endParaRPr sz="3200" strike="noStrike">
              <a:highlight>
                <a:srgbClr val="00FF00"/>
              </a:highlight>
            </a:endParaRPr>
          </a:p>
          <a:p>
            <a:pPr indent="-44196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Computing the total sales of a company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44196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Sorting a student database by student identification number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44196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Predicting the future stock price of a company using past records</a:t>
            </a:r>
            <a:endParaRPr b="0" sz="3200" strike="noStrike"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4196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Determine when a complex machine needs to be repaired</a:t>
            </a:r>
            <a:endParaRPr b="0" sz="3200" strike="noStrike">
              <a:highlight>
                <a:srgbClr val="00FF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441960" lvl="0" marL="64008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AutoNum type="alphaUcParenR"/>
            </a:pPr>
            <a:r>
              <a:rPr b="0" lang="en-US" sz="3200" strike="noStrike">
                <a:latin typeface="Arial"/>
                <a:ea typeface="Arial"/>
                <a:cs typeface="Arial"/>
                <a:sym typeface="Arial"/>
              </a:rPr>
              <a:t>Extracting the frequencies of a sound wave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Nondependency / Dependency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1"/>
          <p:cNvSpPr txBox="1"/>
          <p:nvPr/>
        </p:nvSpPr>
        <p:spPr>
          <a:xfrm>
            <a:off x="504000" y="1542600"/>
            <a:ext cx="9071700" cy="3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Nondependency oriented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data can be structured so items are separate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Relational data, text data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1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Dependency oriented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data includes </a:t>
            </a:r>
            <a:r>
              <a:rPr b="0" i="0" lang="en-US" sz="3200" u="none" cap="none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relationships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between items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Graphs, time series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Mixed attribute data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2"/>
          <p:cNvSpPr txBox="1"/>
          <p:nvPr/>
        </p:nvSpPr>
        <p:spPr>
          <a:xfrm>
            <a:off x="504000" y="1466400"/>
            <a:ext cx="90717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-303426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Most attributes we will deal with are </a:t>
            </a:r>
            <a:r>
              <a:rPr b="0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numerical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, they quantify something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3426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Sometimes attributes are </a:t>
            </a:r>
            <a:r>
              <a:rPr b="0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categorical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399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Example: elephant, tiger, moose, ...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399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(two categories)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2569" lvl="2" marL="1296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Example: present, absent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3996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8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Ordinal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 (two or more categories that can be naturally sorted)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72569" lvl="2" marL="1296000" marR="0" rtl="0" algn="l">
              <a:spcBef>
                <a:spcPts val="85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Example: low, medium, high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3426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Real-world datasets include a mixture of types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/>
        </p:nvSpPr>
        <p:spPr>
          <a:xfrm>
            <a:off x="504000" y="10080"/>
            <a:ext cx="9071640" cy="1361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Binary attributes, sets, dummy vars.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3"/>
          <p:cNvSpPr txBox="1"/>
          <p:nvPr/>
        </p:nvSpPr>
        <p:spPr>
          <a:xfrm>
            <a:off x="504000" y="1282200"/>
            <a:ext cx="9071700" cy="23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-296568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Every binary attribute can be used as a marker of belonging to a set and viceversa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6568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1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One-hot encoding</a:t>
            </a:r>
            <a:r>
              <a:rPr b="0" i="0" lang="en-US" sz="3200" u="none" cap="none" strike="noStrike">
                <a:solidFill>
                  <a:srgbClr val="0066B3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 every categorical attribute taking one of k values can be encoded as k “dummy” binary attributes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32559" lvl="0" marL="43200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None/>
            </a:pPr>
            <a:r>
              <a:t/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5" name="Google Shape;155;p33"/>
          <p:cNvGraphicFramePr/>
          <p:nvPr/>
        </p:nvGraphicFramePr>
        <p:xfrm>
          <a:off x="1962000" y="2881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{295FABD8-C6ED-4BA7-AE97-0389BD1B46A3}</a:tableStyleId>
              </a:tblPr>
              <a:tblGrid>
                <a:gridCol w="1387800"/>
                <a:gridCol w="1225800"/>
                <a:gridCol w="1545850"/>
                <a:gridCol w="1824475"/>
              </a:tblGrid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Zip code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Parent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Capacity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CC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Moog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08001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Small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Macarena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08002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Small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08038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Medium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Loft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08018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Razzmatazz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Large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Nitsa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08004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Apolo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Large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/>
          <p:nvPr/>
        </p:nvSpPr>
        <p:spPr>
          <a:xfrm>
            <a:off x="274324" y="182875"/>
            <a:ext cx="7134900" cy="5303400"/>
          </a:xfrm>
          <a:prstGeom prst="rect">
            <a:avLst/>
          </a:prstGeom>
          <a:noFill/>
          <a:ln cap="flat" cmpd="sng" w="57225">
            <a:solidFill>
              <a:srgbClr val="3465A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4"/>
          <p:cNvSpPr txBox="1"/>
          <p:nvPr/>
        </p:nvSpPr>
        <p:spPr>
          <a:xfrm>
            <a:off x="504000" y="10075"/>
            <a:ext cx="63420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4"/>
          <p:cNvSpPr txBox="1"/>
          <p:nvPr/>
        </p:nvSpPr>
        <p:spPr>
          <a:xfrm>
            <a:off x="504000" y="1237800"/>
            <a:ext cx="6789000" cy="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0" i="0" lang="en-US" sz="2180" u="none" cap="none" strike="noStrike">
                <a:latin typeface="Arial"/>
                <a:ea typeface="Arial"/>
                <a:cs typeface="Arial"/>
                <a:sym typeface="Arial"/>
              </a:rPr>
              <a:t>Suppose you encode </a:t>
            </a:r>
            <a:r>
              <a:rPr b="0" i="1" lang="en-US" sz="2180" u="none" cap="none" strike="noStrike">
                <a:latin typeface="Arial"/>
                <a:ea typeface="Arial"/>
                <a:cs typeface="Arial"/>
                <a:sym typeface="Arial"/>
              </a:rPr>
              <a:t>capacity</a:t>
            </a:r>
            <a:r>
              <a:rPr b="0" i="0" lang="en-US" sz="2180" u="none" cap="none" strike="noStrike">
                <a:latin typeface="Arial"/>
                <a:ea typeface="Arial"/>
                <a:cs typeface="Arial"/>
                <a:sym typeface="Arial"/>
              </a:rPr>
              <a:t> using one-hot encoding. How many columns will your new dataset have?</a:t>
            </a:r>
            <a:endParaRPr b="0" i="0" sz="218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3" name="Google Shape;163;p34"/>
          <p:cNvGraphicFramePr/>
          <p:nvPr/>
        </p:nvGraphicFramePr>
        <p:xfrm>
          <a:off x="712585" y="21251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{295FABD8-C6ED-4BA7-AE97-0389BD1B46A3}</a:tableStyleId>
              </a:tblPr>
              <a:tblGrid>
                <a:gridCol w="1387800"/>
                <a:gridCol w="1225800"/>
                <a:gridCol w="1545850"/>
                <a:gridCol w="1824475"/>
              </a:tblGrid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Name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Zip code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ParentCo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Capacity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CC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Moog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08001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Small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Macarena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08002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Small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Input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08038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NULL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Medium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Loft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08018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Razzmatazz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Large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Nitsa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08004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Apolo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Large</a:t>
                      </a:r>
                      <a:endParaRPr b="0" sz="180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0000" marL="900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FF"/>
                    </a:solidFill>
                  </a:tcPr>
                </a:tc>
              </a:tr>
            </a:tbl>
          </a:graphicData>
        </a:graphic>
      </p:graphicFrame>
      <p:sp>
        <p:nvSpPr>
          <p:cNvPr id="164" name="Google Shape;164;p34"/>
          <p:cNvSpPr txBox="1"/>
          <p:nvPr/>
        </p:nvSpPr>
        <p:spPr>
          <a:xfrm>
            <a:off x="957825" y="-675175"/>
            <a:ext cx="73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100" y="227575"/>
            <a:ext cx="2190325" cy="21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/>
        </p:nvSpPr>
        <p:spPr>
          <a:xfrm>
            <a:off x="180000" y="1398600"/>
            <a:ext cx="50604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-310284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Noto Sans Symbols"/>
              <a:buChar char="●"/>
            </a:pP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Text ca</a:t>
            </a:r>
            <a:r>
              <a:rPr lang="en-US" sz="3200"/>
              <a:t>n </a:t>
            </a:r>
            <a:r>
              <a:rPr b="0" i="0" lang="en-US" sz="3200" u="none" cap="none" strike="noStrike">
                <a:latin typeface="Arial"/>
                <a:ea typeface="Arial"/>
                <a:cs typeface="Arial"/>
                <a:sym typeface="Arial"/>
              </a:rPr>
              <a:t>be represented as: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3997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As a string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3997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1" i="0" lang="en-US" sz="2800" u="none" cap="none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“Bag of words”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: a set of binary variables, one for each word in the dictionary, with value True iff the word belongs to the text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03997" lvl="1" marL="864000" marR="0" rtl="0" algn="l">
              <a:spcBef>
                <a:spcPts val="1134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Noto Sans Symbols"/>
              <a:buChar char="−"/>
            </a:pPr>
            <a:r>
              <a:rPr b="1" i="0" lang="en-US" sz="2800" u="none" cap="none" strike="noStrike">
                <a:solidFill>
                  <a:srgbClr val="2A6099"/>
                </a:solidFill>
                <a:latin typeface="Arial"/>
                <a:ea typeface="Arial"/>
                <a:cs typeface="Arial"/>
                <a:sym typeface="Arial"/>
              </a:rPr>
              <a:t>“Vector space”</a:t>
            </a:r>
            <a:r>
              <a:rPr b="0" i="0" lang="en-US" sz="2800" u="none" cap="none" strike="noStrike">
                <a:latin typeface="Arial"/>
                <a:ea typeface="Arial"/>
                <a:cs typeface="Arial"/>
                <a:sym typeface="Arial"/>
              </a:rPr>
              <a:t>: a set of numerical variables indicating number of occurrences (often normalized by collection frequency)</a:t>
            </a:r>
            <a:endParaRPr b="0" i="0" sz="2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5"/>
          <p:cNvPicPr preferRelativeResize="0"/>
          <p:nvPr/>
        </p:nvPicPr>
        <p:blipFill rotWithShape="1">
          <a:blip r:embed="rId3">
            <a:alphaModFix/>
          </a:blip>
          <a:srcRect b="0" l="0" r="3485" t="10885"/>
          <a:stretch/>
        </p:blipFill>
        <p:spPr>
          <a:xfrm>
            <a:off x="5348520" y="352080"/>
            <a:ext cx="4670640" cy="505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504000" y="10080"/>
            <a:ext cx="6994080" cy="145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latin typeface="Arial"/>
                <a:ea typeface="Arial"/>
                <a:cs typeface="Arial"/>
                <a:sym typeface="Arial"/>
              </a:rPr>
              <a:t>Textual data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5"/>
          <p:cNvSpPr txBox="1"/>
          <p:nvPr/>
        </p:nvSpPr>
        <p:spPr>
          <a:xfrm>
            <a:off x="5394960" y="5303520"/>
            <a:ext cx="4280400" cy="3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http://uc-r.github.io/creating-text-features</a:t>
            </a:r>
            <a:r>
              <a:rPr b="0" i="0" lang="en-US" sz="13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